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57" r:id="rId3"/>
    <p:sldId id="258" r:id="rId4"/>
    <p:sldId id="262" r:id="rId5"/>
    <p:sldId id="261" r:id="rId6"/>
    <p:sldId id="260" r:id="rId7"/>
    <p:sldId id="263" r:id="rId8"/>
    <p:sldId id="268" r:id="rId9"/>
    <p:sldId id="266" r:id="rId10"/>
    <p:sldId id="265" r:id="rId11"/>
    <p:sldId id="267" r:id="rId12"/>
    <p:sldId id="269" r:id="rId13"/>
    <p:sldId id="271" r:id="rId14"/>
    <p:sldId id="264" r:id="rId1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B1B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2DCF15E-9316-754B-8366-E4F48ED244FB}" v="39" dt="2020-11-18T19:00:01.288"/>
    <p1510:client id="{D65E9325-A4BB-F74A-8E6E-4AB0FEF6892B}" v="15" dt="2020-11-18T23:33:25.2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4" autoAdjust="0"/>
    <p:restoredTop sz="95238"/>
  </p:normalViewPr>
  <p:slideViewPr>
    <p:cSldViewPr snapToGrid="0">
      <p:cViewPr varScale="1">
        <p:scale>
          <a:sx n="122" d="100"/>
          <a:sy n="122" d="100"/>
        </p:scale>
        <p:origin x="1944" y="192"/>
      </p:cViewPr>
      <p:guideLst/>
    </p:cSldViewPr>
  </p:slideViewPr>
  <p:notesTextViewPr>
    <p:cViewPr>
      <p:scale>
        <a:sx n="1" d="1"/>
        <a:sy n="1" d="1"/>
      </p:scale>
      <p:origin x="0" y="0"/>
    </p:cViewPr>
  </p:notesTextViewPr>
  <p:notesViewPr>
    <p:cSldViewPr snapToGrid="0">
      <p:cViewPr varScale="1">
        <p:scale>
          <a:sx n="73" d="100"/>
          <a:sy n="73" d="100"/>
        </p:scale>
        <p:origin x="2272"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A3DA26-41BD-EC4C-BE77-24D00A1F1A66}" type="datetimeFigureOut">
              <a:rPr lang="en-US" smtClean="0"/>
              <a:t>11/18/20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CFE59D-1564-0148-96C6-8951ADA6BB32}" type="slidenum">
              <a:rPr lang="en-US" smtClean="0"/>
              <a:t>‹#›</a:t>
            </a:fld>
            <a:endParaRPr lang="en-US"/>
          </a:p>
        </p:txBody>
      </p:sp>
    </p:spTree>
    <p:extLst>
      <p:ext uri="{BB962C8B-B14F-4D97-AF65-F5344CB8AC3E}">
        <p14:creationId xmlns:p14="http://schemas.microsoft.com/office/powerpoint/2010/main" val="38080672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1</a:t>
            </a:fld>
            <a:endParaRPr lang="en-US"/>
          </a:p>
        </p:txBody>
      </p:sp>
    </p:spTree>
    <p:extLst>
      <p:ext uri="{BB962C8B-B14F-4D97-AF65-F5344CB8AC3E}">
        <p14:creationId xmlns:p14="http://schemas.microsoft.com/office/powerpoint/2010/main" val="20577544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10</a:t>
            </a:fld>
            <a:endParaRPr lang="en-US"/>
          </a:p>
        </p:txBody>
      </p:sp>
    </p:spTree>
    <p:extLst>
      <p:ext uri="{BB962C8B-B14F-4D97-AF65-F5344CB8AC3E}">
        <p14:creationId xmlns:p14="http://schemas.microsoft.com/office/powerpoint/2010/main" val="11771117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seed schedule.  They focus first on the primetime games they want to show on the networks.  Usually about 50 games and then they start to fill the rest in.  </a:t>
            </a:r>
          </a:p>
          <a:p>
            <a:endParaRPr lang="en-US" dirty="0"/>
          </a:p>
          <a:p>
            <a:endParaRPr lang="en-US" dirty="0"/>
          </a:p>
          <a:p>
            <a:r>
              <a:rPr lang="en-US" dirty="0"/>
              <a:t>They create multiple seed schedules for key games.  </a:t>
            </a:r>
          </a:p>
        </p:txBody>
      </p:sp>
      <p:sp>
        <p:nvSpPr>
          <p:cNvPr id="4" name="Slide Number Placeholder 3"/>
          <p:cNvSpPr>
            <a:spLocks noGrp="1"/>
          </p:cNvSpPr>
          <p:nvPr>
            <p:ph type="sldNum" sz="quarter" idx="5"/>
          </p:nvPr>
        </p:nvSpPr>
        <p:spPr/>
        <p:txBody>
          <a:bodyPr/>
          <a:lstStyle/>
          <a:p>
            <a:fld id="{9ACFE59D-1564-0148-96C6-8951ADA6BB32}" type="slidenum">
              <a:rPr lang="en-US" smtClean="0"/>
              <a:t>11</a:t>
            </a:fld>
            <a:endParaRPr lang="en-US"/>
          </a:p>
        </p:txBody>
      </p:sp>
    </p:spTree>
    <p:extLst>
      <p:ext uri="{BB962C8B-B14F-4D97-AF65-F5344CB8AC3E}">
        <p14:creationId xmlns:p14="http://schemas.microsoft.com/office/powerpoint/2010/main" val="27960696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400549"/>
            <a:ext cx="5486400" cy="4284663"/>
          </a:xfrm>
        </p:spPr>
        <p:txBody>
          <a:bodyPr/>
          <a:lstStyle/>
          <a:p>
            <a:r>
              <a:rPr lang="en-US" dirty="0"/>
              <a:t>They then have different clusters when they analyze different versions of the schedule seeds to find the best schedule.</a:t>
            </a:r>
          </a:p>
          <a:p>
            <a:endParaRPr lang="en-US" dirty="0"/>
          </a:p>
          <a:p>
            <a:r>
              <a:rPr lang="en-US" dirty="0"/>
              <a:t>They use AMAZON AWS  to power the analysis.  200-400 servers per cluster.</a:t>
            </a:r>
          </a:p>
          <a:p>
            <a:endParaRPr lang="en-US" dirty="0"/>
          </a:p>
          <a:p>
            <a:r>
              <a:rPr lang="en-US" dirty="0"/>
              <a:t>They use a negative scoring system to see how many rules they break.  Lowest score is the best. </a:t>
            </a:r>
          </a:p>
          <a:p>
            <a:endParaRPr lang="en-US" dirty="0"/>
          </a:p>
          <a:p>
            <a:r>
              <a:rPr lang="en-US" dirty="0"/>
              <a:t>They continue to analyze.  MORE CONSTRATINTS EVERY DAY TO OPTIMIZE SCHEDULE.</a:t>
            </a:r>
          </a:p>
          <a:p>
            <a:endParaRPr lang="en-US" dirty="0"/>
          </a:p>
          <a:p>
            <a:r>
              <a:rPr lang="en-US" dirty="0"/>
              <a:t>12-18 solve cycle with the clusters.</a:t>
            </a:r>
          </a:p>
          <a:p>
            <a:endParaRPr lang="en-US" dirty="0"/>
          </a:p>
          <a:p>
            <a:r>
              <a:rPr lang="en-US" dirty="0"/>
              <a:t>Then the humans intervene and look at the best.</a:t>
            </a:r>
          </a:p>
          <a:p>
            <a:r>
              <a:rPr lang="en-US" dirty="0"/>
              <a:t>Then they review and create new rules.  </a:t>
            </a:r>
          </a:p>
          <a:p>
            <a:endParaRPr lang="en-US" dirty="0"/>
          </a:p>
          <a:p>
            <a:r>
              <a:rPr lang="en-US" dirty="0"/>
              <a:t>Then repeat this process.  </a:t>
            </a:r>
          </a:p>
          <a:p>
            <a:r>
              <a:rPr lang="en-US" dirty="0"/>
              <a:t>Can be 1M seed schedules that they iterate through to see what problems they are changes.  </a:t>
            </a:r>
          </a:p>
          <a:p>
            <a:r>
              <a:rPr lang="en-US" dirty="0"/>
              <a:t>Computers over night and then humans analyze and create new rules to run again.</a:t>
            </a:r>
          </a:p>
          <a:p>
            <a:endParaRPr lang="en-US" dirty="0"/>
          </a:p>
          <a:p>
            <a:r>
              <a:rPr lang="en-US" dirty="0"/>
              <a:t>May be 12-14 weeks to create schedule.    </a:t>
            </a:r>
          </a:p>
          <a:p>
            <a:r>
              <a:rPr lang="en-US" dirty="0"/>
              <a:t>THEY HAVE THEIR OWN NEGATIVE SCORING SYSTEM TO ANALYZE THE SCH. LOWER IS BETTER. REVENUE IS 2</a:t>
            </a:r>
            <a:r>
              <a:rPr lang="en-US" baseline="30000" dirty="0"/>
              <a:t>ND</a:t>
            </a:r>
            <a:r>
              <a:rPr lang="en-US" dirty="0"/>
              <a:t> WAY THEY LOOK AT IT. </a:t>
            </a:r>
          </a:p>
          <a:p>
            <a:endParaRPr lang="en-US" dirty="0"/>
          </a:p>
        </p:txBody>
      </p:sp>
      <p:sp>
        <p:nvSpPr>
          <p:cNvPr id="4" name="Slide Number Placeholder 3"/>
          <p:cNvSpPr>
            <a:spLocks noGrp="1"/>
          </p:cNvSpPr>
          <p:nvPr>
            <p:ph type="sldNum" sz="quarter" idx="5"/>
          </p:nvPr>
        </p:nvSpPr>
        <p:spPr/>
        <p:txBody>
          <a:bodyPr/>
          <a:lstStyle/>
          <a:p>
            <a:fld id="{9ACFE59D-1564-0148-96C6-8951ADA6BB32}" type="slidenum">
              <a:rPr lang="en-US" smtClean="0"/>
              <a:t>12</a:t>
            </a:fld>
            <a:endParaRPr lang="en-US"/>
          </a:p>
        </p:txBody>
      </p:sp>
    </p:spTree>
    <p:extLst>
      <p:ext uri="{BB962C8B-B14F-4D97-AF65-F5344CB8AC3E}">
        <p14:creationId xmlns:p14="http://schemas.microsoft.com/office/powerpoint/2010/main" val="33599775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13</a:t>
            </a:fld>
            <a:endParaRPr lang="en-US"/>
          </a:p>
        </p:txBody>
      </p:sp>
    </p:spTree>
    <p:extLst>
      <p:ext uri="{BB962C8B-B14F-4D97-AF65-F5344CB8AC3E}">
        <p14:creationId xmlns:p14="http://schemas.microsoft.com/office/powerpoint/2010/main" val="13586877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optimal?</a:t>
            </a:r>
          </a:p>
          <a:p>
            <a:r>
              <a:rPr lang="en-US" dirty="0"/>
              <a:t>Setting rules to make penalties are appropriate.  </a:t>
            </a:r>
          </a:p>
          <a:p>
            <a:endParaRPr lang="en-US" dirty="0"/>
          </a:p>
          <a:p>
            <a:r>
              <a:rPr lang="en-US" dirty="0"/>
              <a:t>Not just software and optimization but also with hardware.</a:t>
            </a:r>
          </a:p>
          <a:p>
            <a:endParaRPr lang="en-US" dirty="0"/>
          </a:p>
          <a:p>
            <a:endParaRPr lang="en-US" dirty="0"/>
          </a:p>
        </p:txBody>
      </p:sp>
      <p:sp>
        <p:nvSpPr>
          <p:cNvPr id="4" name="Slide Number Placeholder 3"/>
          <p:cNvSpPr>
            <a:spLocks noGrp="1"/>
          </p:cNvSpPr>
          <p:nvPr>
            <p:ph type="sldNum" sz="quarter" idx="5"/>
          </p:nvPr>
        </p:nvSpPr>
        <p:spPr/>
        <p:txBody>
          <a:bodyPr/>
          <a:lstStyle/>
          <a:p>
            <a:fld id="{9ACFE59D-1564-0148-96C6-8951ADA6BB32}" type="slidenum">
              <a:rPr lang="en-US" smtClean="0"/>
              <a:t>14</a:t>
            </a:fld>
            <a:endParaRPr lang="en-US"/>
          </a:p>
        </p:txBody>
      </p:sp>
    </p:spTree>
    <p:extLst>
      <p:ext uri="{BB962C8B-B14F-4D97-AF65-F5344CB8AC3E}">
        <p14:creationId xmlns:p14="http://schemas.microsoft.com/office/powerpoint/2010/main" val="150039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2</a:t>
            </a:fld>
            <a:endParaRPr lang="en-US"/>
          </a:p>
        </p:txBody>
      </p:sp>
    </p:spTree>
    <p:extLst>
      <p:ext uri="{BB962C8B-B14F-4D97-AF65-F5344CB8AC3E}">
        <p14:creationId xmlns:p14="http://schemas.microsoft.com/office/powerpoint/2010/main" val="17326109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3</a:t>
            </a:fld>
            <a:endParaRPr lang="en-US"/>
          </a:p>
        </p:txBody>
      </p:sp>
    </p:spTree>
    <p:extLst>
      <p:ext uri="{BB962C8B-B14F-4D97-AF65-F5344CB8AC3E}">
        <p14:creationId xmlns:p14="http://schemas.microsoft.com/office/powerpoint/2010/main" val="3038191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4</a:t>
            </a:fld>
            <a:endParaRPr lang="en-US"/>
          </a:p>
        </p:txBody>
      </p:sp>
    </p:spTree>
    <p:extLst>
      <p:ext uri="{BB962C8B-B14F-4D97-AF65-F5344CB8AC3E}">
        <p14:creationId xmlns:p14="http://schemas.microsoft.com/office/powerpoint/2010/main" val="29788792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5</a:t>
            </a:fld>
            <a:endParaRPr lang="en-US"/>
          </a:p>
        </p:txBody>
      </p:sp>
    </p:spTree>
    <p:extLst>
      <p:ext uri="{BB962C8B-B14F-4D97-AF65-F5344CB8AC3E}">
        <p14:creationId xmlns:p14="http://schemas.microsoft.com/office/powerpoint/2010/main" val="29890961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6</a:t>
            </a:fld>
            <a:endParaRPr lang="en-US"/>
          </a:p>
        </p:txBody>
      </p:sp>
    </p:spTree>
    <p:extLst>
      <p:ext uri="{BB962C8B-B14F-4D97-AF65-F5344CB8AC3E}">
        <p14:creationId xmlns:p14="http://schemas.microsoft.com/office/powerpoint/2010/main" val="3673440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973138"/>
            <a:ext cx="4114800" cy="3086100"/>
          </a:xfrm>
        </p:spPr>
      </p:sp>
      <p:sp>
        <p:nvSpPr>
          <p:cNvPr id="3" name="Notes Placeholder 2"/>
          <p:cNvSpPr>
            <a:spLocks noGrp="1"/>
          </p:cNvSpPr>
          <p:nvPr>
            <p:ph type="body" idx="1"/>
          </p:nvPr>
        </p:nvSpPr>
        <p:spPr/>
        <p:txBody>
          <a:bodyPr/>
          <a:lstStyle/>
          <a:p>
            <a:r>
              <a:rPr lang="en-US" dirty="0"/>
              <a:t>Shaded is home</a:t>
            </a:r>
          </a:p>
          <a:p>
            <a:r>
              <a:rPr lang="en-US" dirty="0"/>
              <a:t>White is road</a:t>
            </a:r>
          </a:p>
          <a:p>
            <a:r>
              <a:rPr lang="en-US" dirty="0"/>
              <a:t>Empty white boxes are byes</a:t>
            </a:r>
          </a:p>
          <a:p>
            <a:endParaRPr lang="en-US" dirty="0"/>
          </a:p>
          <a:p>
            <a:r>
              <a:rPr lang="en-US" dirty="0"/>
              <a:t>Green NBC</a:t>
            </a:r>
          </a:p>
          <a:p>
            <a:r>
              <a:rPr lang="en-US" dirty="0"/>
              <a:t>Yellow ESPN</a:t>
            </a:r>
          </a:p>
          <a:p>
            <a:r>
              <a:rPr lang="en-US" dirty="0"/>
              <a:t>Purple Thursday Night</a:t>
            </a:r>
          </a:p>
          <a:p>
            <a:r>
              <a:rPr lang="en-US" dirty="0"/>
              <a:t>Blue Fox</a:t>
            </a:r>
          </a:p>
          <a:p>
            <a:r>
              <a:rPr lang="en-US" dirty="0"/>
              <a:t>Red CBS</a:t>
            </a:r>
          </a:p>
          <a:p>
            <a:endParaRPr lang="en-US" dirty="0"/>
          </a:p>
          <a:p>
            <a:r>
              <a:rPr lang="en-US" dirty="0"/>
              <a:t>Start with 256 games.</a:t>
            </a:r>
          </a:p>
          <a:p>
            <a:r>
              <a:rPr lang="en-US" dirty="0"/>
              <a:t>Starts with a rotation-–strict started in 2002.</a:t>
            </a:r>
          </a:p>
          <a:p>
            <a:r>
              <a:rPr lang="en-US" dirty="0"/>
              <a:t>14/16 games are determined by the rotation.</a:t>
            </a:r>
          </a:p>
          <a:p>
            <a:r>
              <a:rPr lang="en-US" dirty="0"/>
              <a:t>Only 2 games are determined by standings.</a:t>
            </a:r>
          </a:p>
          <a:p>
            <a:endParaRPr lang="en-US" dirty="0"/>
          </a:p>
          <a:p>
            <a:r>
              <a:rPr lang="en-US" dirty="0"/>
              <a:t>70’s/80’s used to be determined by the previous years standings.</a:t>
            </a:r>
          </a:p>
          <a:p>
            <a:endParaRPr lang="en-US" dirty="0"/>
          </a:p>
          <a:p>
            <a:r>
              <a:rPr lang="en-US" dirty="0"/>
              <a:t>256 games and 32 byes to fit into 544 boxes.</a:t>
            </a:r>
          </a:p>
          <a:p>
            <a:r>
              <a:rPr lang="en-US" dirty="0"/>
              <a:t>Hundreds of trillions of possible schedules</a:t>
            </a:r>
          </a:p>
        </p:txBody>
      </p:sp>
      <p:sp>
        <p:nvSpPr>
          <p:cNvPr id="4" name="Slide Number Placeholder 3"/>
          <p:cNvSpPr>
            <a:spLocks noGrp="1"/>
          </p:cNvSpPr>
          <p:nvPr>
            <p:ph type="sldNum" sz="quarter" idx="5"/>
          </p:nvPr>
        </p:nvSpPr>
        <p:spPr/>
        <p:txBody>
          <a:bodyPr/>
          <a:lstStyle/>
          <a:p>
            <a:fld id="{9ACFE59D-1564-0148-96C6-8951ADA6BB32}" type="slidenum">
              <a:rPr lang="en-US" smtClean="0"/>
              <a:t>7</a:t>
            </a:fld>
            <a:endParaRPr lang="en-US"/>
          </a:p>
        </p:txBody>
      </p:sp>
    </p:spTree>
    <p:extLst>
      <p:ext uri="{BB962C8B-B14F-4D97-AF65-F5344CB8AC3E}">
        <p14:creationId xmlns:p14="http://schemas.microsoft.com/office/powerpoint/2010/main" val="7703466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8</a:t>
            </a:fld>
            <a:endParaRPr lang="en-US"/>
          </a:p>
        </p:txBody>
      </p:sp>
    </p:spTree>
    <p:extLst>
      <p:ext uri="{BB962C8B-B14F-4D97-AF65-F5344CB8AC3E}">
        <p14:creationId xmlns:p14="http://schemas.microsoft.com/office/powerpoint/2010/main" val="3686526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ACFE59D-1564-0148-96C6-8951ADA6BB32}" type="slidenum">
              <a:rPr lang="en-US" smtClean="0"/>
              <a:t>9</a:t>
            </a:fld>
            <a:endParaRPr lang="en-US"/>
          </a:p>
        </p:txBody>
      </p:sp>
      <p:pic>
        <p:nvPicPr>
          <p:cNvPr id="5" name="Picture 4">
            <a:extLst>
              <a:ext uri="{FF2B5EF4-FFF2-40B4-BE49-F238E27FC236}">
                <a16:creationId xmlns:a16="http://schemas.microsoft.com/office/drawing/2014/main" id="{61813825-1891-7D4A-87C9-817897669B0A}"/>
              </a:ext>
            </a:extLst>
          </p:cNvPr>
          <p:cNvPicPr>
            <a:picLocks noChangeAspect="1"/>
          </p:cNvPicPr>
          <p:nvPr/>
        </p:nvPicPr>
        <p:blipFill>
          <a:blip r:embed="rId3"/>
          <a:stretch>
            <a:fillRect/>
          </a:stretch>
        </p:blipFill>
        <p:spPr>
          <a:xfrm>
            <a:off x="1369366" y="1572501"/>
            <a:ext cx="4117034" cy="1999137"/>
          </a:xfrm>
          <a:prstGeom prst="rect">
            <a:avLst/>
          </a:prstGeom>
        </p:spPr>
      </p:pic>
    </p:spTree>
    <p:extLst>
      <p:ext uri="{BB962C8B-B14F-4D97-AF65-F5344CB8AC3E}">
        <p14:creationId xmlns:p14="http://schemas.microsoft.com/office/powerpoint/2010/main" val="8715872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naslova">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solidFill>
                  <a:schemeClr val="bg1">
                    <a:lumMod val="8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570871A-492A-4CAC-ADF5-F0866DB31B51}" type="datetimeFigureOut">
              <a:rPr lang="en-US" smtClean="0"/>
              <a:t>11/18/20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38406241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Naslov i vertikalni tek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70871A-492A-4CAC-ADF5-F0866DB31B51}" type="datetimeFigureOut">
              <a:rPr lang="en-US" smtClean="0"/>
              <a:t>11/18/20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696102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ni naslov i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70871A-492A-4CAC-ADF5-F0866DB31B51}" type="datetimeFigureOut">
              <a:rPr lang="en-US" smtClean="0"/>
              <a:t>11/18/20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34302339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Naslov i sadržaj">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570871A-492A-4CAC-ADF5-F0866DB31B51}" type="datetimeFigureOut">
              <a:rPr lang="en-US" smtClean="0"/>
              <a:t>11/18/20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34133109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Zaglavlje odlomka">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lgn="l">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bg1">
                    <a:lumMod val="8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570871A-492A-4CAC-ADF5-F0866DB31B51}" type="datetimeFigureOut">
              <a:rPr lang="en-US" smtClean="0"/>
              <a:t>11/18/20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5736391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Naslov i 2 sadržaj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70871A-492A-4CAC-ADF5-F0866DB31B51}" type="datetimeFigureOut">
              <a:rPr lang="en-US" smtClean="0"/>
              <a:t>11/18/20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816171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eđenje">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570871A-492A-4CAC-ADF5-F0866DB31B51}" type="datetimeFigureOut">
              <a:rPr lang="en-US" smtClean="0"/>
              <a:t>11/18/20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469269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amo naslov">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570871A-492A-4CAC-ADF5-F0866DB31B51}" type="datetimeFigureOut">
              <a:rPr lang="en-US" smtClean="0"/>
              <a:t>11/18/20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183859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razn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70871A-492A-4CAC-ADF5-F0866DB31B51}" type="datetimeFigureOut">
              <a:rPr lang="en-US" smtClean="0"/>
              <a:t>11/18/20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3415574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Sadržaj sa opisom slike">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70871A-492A-4CAC-ADF5-F0866DB31B51}" type="datetimeFigureOut">
              <a:rPr lang="en-US" smtClean="0"/>
              <a:t>11/18/20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829858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Slika sa opisom slike">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570871A-492A-4CAC-ADF5-F0866DB31B51}" type="datetimeFigureOut">
              <a:rPr lang="en-US" smtClean="0"/>
              <a:t>11/18/20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70B7371-373E-4D93-A138-879E0635481B}" type="slidenum">
              <a:rPr lang="en-US" smtClean="0"/>
              <a:t>‹#›</a:t>
            </a:fld>
            <a:endParaRPr lang="en-US"/>
          </a:p>
        </p:txBody>
      </p:sp>
    </p:spTree>
    <p:extLst>
      <p:ext uri="{BB962C8B-B14F-4D97-AF65-F5344CB8AC3E}">
        <p14:creationId xmlns:p14="http://schemas.microsoft.com/office/powerpoint/2010/main" val="21842342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bs-Latn-BA"/>
              <a:t>Kliknite da biste uredili stilove prototipa naslova</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bs-Latn-BA"/>
              <a:t>Kliknite da biste uredili stilove teksta prototipa</a:t>
            </a:r>
          </a:p>
          <a:p>
            <a:pPr lvl="1"/>
            <a:r>
              <a:rPr lang="bs-Latn-BA"/>
              <a:t>Drugi nivo</a:t>
            </a:r>
          </a:p>
          <a:p>
            <a:pPr lvl="2"/>
            <a:r>
              <a:rPr lang="bs-Latn-BA"/>
              <a:t>Treći nivo</a:t>
            </a:r>
          </a:p>
          <a:p>
            <a:pPr lvl="3"/>
            <a:r>
              <a:rPr lang="bs-Latn-BA"/>
              <a:t>Četvrti nivo</a:t>
            </a:r>
          </a:p>
          <a:p>
            <a:pPr lvl="4"/>
            <a:r>
              <a:rPr lang="bs-Latn-BA"/>
              <a:t>Peti nivo</a:t>
            </a:r>
            <a:endParaRPr lang="en-US" dirty="0"/>
          </a:p>
        </p:txBody>
      </p:sp>
      <p:sp>
        <p:nvSpPr>
          <p:cNvPr id="4" name="Date Placeholder 3"/>
          <p:cNvSpPr>
            <a:spLocks noGrp="1"/>
          </p:cNvSpPr>
          <p:nvPr>
            <p:ph type="dt" sz="half" idx="2"/>
          </p:nvPr>
        </p:nvSpPr>
        <p:spPr>
          <a:xfrm>
            <a:off x="628650" y="6470651"/>
            <a:ext cx="2057400" cy="365125"/>
          </a:xfrm>
          <a:prstGeom prst="rect">
            <a:avLst/>
          </a:prstGeom>
        </p:spPr>
        <p:txBody>
          <a:bodyPr vert="horz" lIns="91440" tIns="45720" rIns="91440" bIns="45720" rtlCol="0" anchor="ctr"/>
          <a:lstStyle>
            <a:lvl1pPr algn="l">
              <a:defRPr sz="1200">
                <a:solidFill>
                  <a:schemeClr val="tx1"/>
                </a:solidFill>
              </a:defRPr>
            </a:lvl1pPr>
          </a:lstStyle>
          <a:p>
            <a:fld id="{F570871A-492A-4CAC-ADF5-F0866DB31B51}" type="datetimeFigureOut">
              <a:rPr lang="en-US" smtClean="0"/>
              <a:pPr/>
              <a:t>11/18/20</a:t>
            </a:fld>
            <a:endParaRPr lang="en-US"/>
          </a:p>
        </p:txBody>
      </p:sp>
      <p:sp>
        <p:nvSpPr>
          <p:cNvPr id="5" name="Footer Placeholder 4"/>
          <p:cNvSpPr>
            <a:spLocks noGrp="1"/>
          </p:cNvSpPr>
          <p:nvPr>
            <p:ph type="ftr" sz="quarter" idx="3"/>
          </p:nvPr>
        </p:nvSpPr>
        <p:spPr>
          <a:xfrm>
            <a:off x="3028950" y="6470651"/>
            <a:ext cx="3086100" cy="365125"/>
          </a:xfrm>
          <a:prstGeom prst="rect">
            <a:avLst/>
          </a:prstGeom>
        </p:spPr>
        <p:txBody>
          <a:bodyPr vert="horz" lIns="91440" tIns="45720" rIns="91440" bIns="45720" rtlCol="0" anchor="ctr"/>
          <a:lstStyle>
            <a:lvl1pPr algn="ctr">
              <a:defRPr sz="1200">
                <a:solidFill>
                  <a:schemeClr val="tx1"/>
                </a:solidFill>
              </a:defRPr>
            </a:lvl1pPr>
          </a:lstStyle>
          <a:p>
            <a:endParaRPr lang="en-US"/>
          </a:p>
        </p:txBody>
      </p:sp>
      <p:sp>
        <p:nvSpPr>
          <p:cNvPr id="6" name="Slide Number Placeholder 5"/>
          <p:cNvSpPr>
            <a:spLocks noGrp="1"/>
          </p:cNvSpPr>
          <p:nvPr>
            <p:ph type="sldNum" sz="quarter" idx="4"/>
          </p:nvPr>
        </p:nvSpPr>
        <p:spPr>
          <a:xfrm>
            <a:off x="6457950" y="6470651"/>
            <a:ext cx="2057400" cy="365125"/>
          </a:xfrm>
          <a:prstGeom prst="rect">
            <a:avLst/>
          </a:prstGeom>
        </p:spPr>
        <p:txBody>
          <a:bodyPr vert="horz" lIns="91440" tIns="45720" rIns="91440" bIns="45720" rtlCol="0" anchor="ctr"/>
          <a:lstStyle>
            <a:lvl1pPr algn="l">
              <a:defRPr sz="1200">
                <a:solidFill>
                  <a:schemeClr val="tx1"/>
                </a:solidFill>
              </a:defRPr>
            </a:lvl1pPr>
          </a:lstStyle>
          <a:p>
            <a:fld id="{570B7371-373E-4D93-A138-879E0635481B}" type="slidenum">
              <a:rPr lang="en-US" smtClean="0"/>
              <a:pPr/>
              <a:t>‹#›</a:t>
            </a:fld>
            <a:endParaRPr lang="en-US"/>
          </a:p>
        </p:txBody>
      </p:sp>
      <p:pic>
        <p:nvPicPr>
          <p:cNvPr id="8" name="Picture 7"/>
          <p:cNvPicPr>
            <a:picLocks noChangeAspect="1"/>
          </p:cNvPicPr>
          <p:nvPr userDrawn="1"/>
        </p:nvPicPr>
        <p:blipFill rotWithShape="1">
          <a:blip r:embed="rId14"/>
          <a:srcRect l="39555" t="19097" r="40435" b="69618"/>
          <a:stretch/>
        </p:blipFill>
        <p:spPr>
          <a:xfrm rot="16200000">
            <a:off x="-748690" y="5017110"/>
            <a:ext cx="1136899" cy="360480"/>
          </a:xfrm>
          <a:prstGeom prst="rect">
            <a:avLst/>
          </a:prstGeom>
        </p:spPr>
      </p:pic>
    </p:spTree>
    <p:extLst>
      <p:ext uri="{BB962C8B-B14F-4D97-AF65-F5344CB8AC3E}">
        <p14:creationId xmlns:p14="http://schemas.microsoft.com/office/powerpoint/2010/main" val="41108337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4400" b="1" kern="1200">
          <a:solidFill>
            <a:schemeClr val="bg1"/>
          </a:solidFill>
          <a:effectLst>
            <a:outerShdw blurRad="38100" dist="38100" dir="2700000" algn="tl">
              <a:srgbClr val="000000">
                <a:alpha val="43137"/>
              </a:srgbClr>
            </a:outerShdw>
          </a:effectLst>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cbssports.com/nfl/news/2020-nfl-strength-of-schedule-rankings-ravens-and-steelers-have-it-easiest-patriots-face-roughest-ride/"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hyperlink" Target="https://www.datasciencecentral.com/video/dsc-webinar-series-optimization-and-the-nfl-s-toughest-scheduling" TargetMode="External"/><Relationship Id="rId5" Type="http://schemas.openxmlformats.org/officeDocument/2006/relationships/hyperlink" Target="https://operations.nfl.com/the-game/creating-the-nfl-schedule/" TargetMode="External"/><Relationship Id="rId4" Type="http://schemas.openxmlformats.org/officeDocument/2006/relationships/hyperlink" Target="https://siliconangle.com/2014/05/29/how-the-nfl-optimizes-broadcast-schedules-with-ibm-hardware-ibmedge/"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Data Science in </a:t>
            </a:r>
            <a:br>
              <a:rPr lang="en-US" dirty="0"/>
            </a:br>
            <a:r>
              <a:rPr lang="en-US" dirty="0"/>
              <a:t>NFL Scheduling</a:t>
            </a:r>
          </a:p>
        </p:txBody>
      </p:sp>
      <p:sp>
        <p:nvSpPr>
          <p:cNvPr id="3" name="Subtitle 2"/>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38931953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endParaRPr lang="en-US" dirty="0"/>
          </a:p>
        </p:txBody>
      </p:sp>
      <p:sp>
        <p:nvSpPr>
          <p:cNvPr id="3" name="Content Placeholder 2"/>
          <p:cNvSpPr>
            <a:spLocks noGrp="1"/>
          </p:cNvSpPr>
          <p:nvPr>
            <p:ph idx="1"/>
          </p:nvPr>
        </p:nvSpPr>
        <p:spPr/>
        <p:txBody>
          <a:bodyPr/>
          <a:lstStyle/>
          <a:p>
            <a:r>
              <a:rPr lang="en-US" noProof="1"/>
              <a:t>	</a:t>
            </a:r>
          </a:p>
        </p:txBody>
      </p:sp>
      <p:pic>
        <p:nvPicPr>
          <p:cNvPr id="5" name="Picture 4" descr="A picture containing crossword, text, fruit&#10;&#10;Description automatically generated">
            <a:extLst>
              <a:ext uri="{FF2B5EF4-FFF2-40B4-BE49-F238E27FC236}">
                <a16:creationId xmlns:a16="http://schemas.microsoft.com/office/drawing/2014/main" id="{DAE5D4DB-4627-3D47-AFF4-44AD94FDEF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582064"/>
            <a:ext cx="9144000" cy="3693871"/>
          </a:xfrm>
          <a:prstGeom prst="rect">
            <a:avLst/>
          </a:prstGeom>
        </p:spPr>
      </p:pic>
    </p:spTree>
    <p:extLst>
      <p:ext uri="{BB962C8B-B14F-4D97-AF65-F5344CB8AC3E}">
        <p14:creationId xmlns:p14="http://schemas.microsoft.com/office/powerpoint/2010/main" val="1611151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endParaRPr lang="en-US" dirty="0"/>
          </a:p>
        </p:txBody>
      </p:sp>
      <p:sp>
        <p:nvSpPr>
          <p:cNvPr id="3" name="Content Placeholder 2"/>
          <p:cNvSpPr>
            <a:spLocks noGrp="1"/>
          </p:cNvSpPr>
          <p:nvPr>
            <p:ph idx="1"/>
          </p:nvPr>
        </p:nvSpPr>
        <p:spPr/>
        <p:txBody>
          <a:bodyPr/>
          <a:lstStyle/>
          <a:p>
            <a:r>
              <a:rPr lang="en-US" noProof="1"/>
              <a:t>	</a:t>
            </a:r>
          </a:p>
        </p:txBody>
      </p:sp>
      <p:pic>
        <p:nvPicPr>
          <p:cNvPr id="5" name="Picture 4" descr="A picture containing chart&#10;&#10;Description automatically generated">
            <a:extLst>
              <a:ext uri="{FF2B5EF4-FFF2-40B4-BE49-F238E27FC236}">
                <a16:creationId xmlns:a16="http://schemas.microsoft.com/office/drawing/2014/main" id="{1B9C0456-85FC-F248-832E-A71EFB3907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58509"/>
            <a:ext cx="9144000" cy="4340982"/>
          </a:xfrm>
          <a:prstGeom prst="rect">
            <a:avLst/>
          </a:prstGeom>
        </p:spPr>
      </p:pic>
    </p:spTree>
    <p:extLst>
      <p:ext uri="{BB962C8B-B14F-4D97-AF65-F5344CB8AC3E}">
        <p14:creationId xmlns:p14="http://schemas.microsoft.com/office/powerpoint/2010/main" val="39070556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a:t>
            </a:r>
            <a:br>
              <a:rPr lang="en-US" dirty="0"/>
            </a:br>
            <a:endParaRPr lang="en-US" dirty="0"/>
          </a:p>
        </p:txBody>
      </p:sp>
      <p:sp>
        <p:nvSpPr>
          <p:cNvPr id="3" name="Content Placeholder 2"/>
          <p:cNvSpPr>
            <a:spLocks noGrp="1"/>
          </p:cNvSpPr>
          <p:nvPr>
            <p:ph idx="1"/>
          </p:nvPr>
        </p:nvSpPr>
        <p:spPr/>
        <p:txBody>
          <a:bodyPr/>
          <a:lstStyle/>
          <a:p>
            <a:r>
              <a:rPr lang="en-US" noProof="1"/>
              <a:t>	</a:t>
            </a:r>
          </a:p>
        </p:txBody>
      </p:sp>
      <p:pic>
        <p:nvPicPr>
          <p:cNvPr id="5" name="Picture 4" descr="Graphical user interface, application&#10;&#10;Description automatically generated">
            <a:extLst>
              <a:ext uri="{FF2B5EF4-FFF2-40B4-BE49-F238E27FC236}">
                <a16:creationId xmlns:a16="http://schemas.microsoft.com/office/drawing/2014/main" id="{886F61D6-7DC4-5E40-B41C-D17860E1EE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 y="152400"/>
            <a:ext cx="8953500" cy="6553200"/>
          </a:xfrm>
          <a:prstGeom prst="rect">
            <a:avLst/>
          </a:prstGeom>
        </p:spPr>
      </p:pic>
    </p:spTree>
    <p:extLst>
      <p:ext uri="{BB962C8B-B14F-4D97-AF65-F5344CB8AC3E}">
        <p14:creationId xmlns:p14="http://schemas.microsoft.com/office/powerpoint/2010/main" val="33587760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noProof="1"/>
              <a:t>	</a:t>
            </a:r>
          </a:p>
        </p:txBody>
      </p:sp>
      <p:pic>
        <p:nvPicPr>
          <p:cNvPr id="5" name="Picture 4" descr="Chart, treemap chart&#10;&#10;Description automatically generated">
            <a:extLst>
              <a:ext uri="{FF2B5EF4-FFF2-40B4-BE49-F238E27FC236}">
                <a16:creationId xmlns:a16="http://schemas.microsoft.com/office/drawing/2014/main" id="{BD6F00C3-93DB-414F-8401-EC17076F0E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92115"/>
            <a:ext cx="9144000" cy="4073769"/>
          </a:xfrm>
          <a:prstGeom prst="rect">
            <a:avLst/>
          </a:prstGeom>
        </p:spPr>
      </p:pic>
    </p:spTree>
    <p:extLst>
      <p:ext uri="{BB962C8B-B14F-4D97-AF65-F5344CB8AC3E}">
        <p14:creationId xmlns:p14="http://schemas.microsoft.com/office/powerpoint/2010/main" val="21610265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Sources</a:t>
            </a:r>
            <a:br>
              <a:rPr lang="en-US" dirty="0"/>
            </a:br>
            <a:br>
              <a:rPr lang="en-US" dirty="0"/>
            </a:br>
            <a:endParaRPr lang="en-US" dirty="0"/>
          </a:p>
        </p:txBody>
      </p:sp>
      <p:sp>
        <p:nvSpPr>
          <p:cNvPr id="3" name="Content Placeholder 2"/>
          <p:cNvSpPr>
            <a:spLocks noGrp="1"/>
          </p:cNvSpPr>
          <p:nvPr>
            <p:ph idx="1"/>
          </p:nvPr>
        </p:nvSpPr>
        <p:spPr/>
        <p:txBody>
          <a:bodyPr>
            <a:normAutofit/>
          </a:bodyPr>
          <a:lstStyle/>
          <a:p>
            <a:r>
              <a:rPr lang="en-US" sz="1200" noProof="1">
                <a:hlinkClick r:id="rId3"/>
              </a:rPr>
              <a:t>https://www.cbssports.com/nfl/news/2020-nfl-strength-of-schedule-rankings-ravens-and-steelers-have-it-easiest-patriots-face-roughest-ride/</a:t>
            </a:r>
            <a:endParaRPr lang="en-US" sz="1200" noProof="1"/>
          </a:p>
          <a:p>
            <a:r>
              <a:rPr lang="en-US" sz="1200" noProof="1">
                <a:hlinkClick r:id="rId4"/>
              </a:rPr>
              <a:t>https://siliconangle.com/2014/05/29/how-the-nfl-optimizes-broadcast-schedules-with-ibm-hardware-ibmedge/</a:t>
            </a:r>
            <a:endParaRPr lang="en-US" sz="1200" noProof="1"/>
          </a:p>
          <a:p>
            <a:r>
              <a:rPr lang="en-US" sz="1200" noProof="1">
                <a:hlinkClick r:id="rId5"/>
              </a:rPr>
              <a:t>https://operations.nfl.com/the-game/creating-the-nfl-schedule/</a:t>
            </a:r>
            <a:endParaRPr lang="en-US" sz="1200" noProof="1"/>
          </a:p>
          <a:p>
            <a:r>
              <a:rPr lang="en-US" sz="1200" noProof="1">
                <a:hlinkClick r:id="rId6"/>
              </a:rPr>
              <a:t>https://www.datasciencecentral.com/video/dsc-webinar-series-optimization-and-the-nfl-s-toughest-scheduling</a:t>
            </a:r>
            <a:endParaRPr lang="en-US" sz="1200" noProof="1"/>
          </a:p>
          <a:p>
            <a:r>
              <a:rPr lang="en-US" sz="1200" noProof="1"/>
              <a:t>	</a:t>
            </a:r>
          </a:p>
          <a:p>
            <a:endParaRPr lang="en-US" sz="1200" noProof="1"/>
          </a:p>
        </p:txBody>
      </p:sp>
    </p:spTree>
    <p:extLst>
      <p:ext uri="{BB962C8B-B14F-4D97-AF65-F5344CB8AC3E}">
        <p14:creationId xmlns:p14="http://schemas.microsoft.com/office/powerpoint/2010/main" val="17660171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of the schedule</a:t>
            </a:r>
          </a:p>
        </p:txBody>
      </p:sp>
      <p:sp>
        <p:nvSpPr>
          <p:cNvPr id="3" name="Content Placeholder 2"/>
          <p:cNvSpPr>
            <a:spLocks noGrp="1"/>
          </p:cNvSpPr>
          <p:nvPr>
            <p:ph idx="1"/>
          </p:nvPr>
        </p:nvSpPr>
        <p:spPr/>
        <p:txBody>
          <a:bodyPr/>
          <a:lstStyle/>
          <a:p>
            <a:r>
              <a:rPr lang="en-US" noProof="1"/>
              <a:t>There are 32 teams in the NFL.</a:t>
            </a:r>
          </a:p>
          <a:p>
            <a:r>
              <a:rPr lang="en-US" noProof="1"/>
              <a:t>Each team plays 16 regular season games over 17 weeks with one bye week.</a:t>
            </a:r>
          </a:p>
          <a:p>
            <a:r>
              <a:rPr lang="en-US" noProof="1"/>
              <a:t>Teams play 8 home and 8 road games during the regular season.</a:t>
            </a:r>
          </a:p>
          <a:p>
            <a:pPr marL="0" indent="0">
              <a:buNone/>
            </a:pPr>
            <a:r>
              <a:rPr lang="en-US" noProof="1"/>
              <a:t> 	</a:t>
            </a:r>
          </a:p>
        </p:txBody>
      </p:sp>
    </p:spTree>
    <p:extLst>
      <p:ext uri="{BB962C8B-B14F-4D97-AF65-F5344CB8AC3E}">
        <p14:creationId xmlns:p14="http://schemas.microsoft.com/office/powerpoint/2010/main" val="111348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rules for the schedule</a:t>
            </a:r>
            <a:br>
              <a:rPr lang="en-US" dirty="0"/>
            </a:br>
            <a:endParaRPr lang="en-US" dirty="0"/>
          </a:p>
        </p:txBody>
      </p:sp>
      <p:sp>
        <p:nvSpPr>
          <p:cNvPr id="3" name="Content Placeholder 2"/>
          <p:cNvSpPr>
            <a:spLocks noGrp="1"/>
          </p:cNvSpPr>
          <p:nvPr>
            <p:ph idx="1"/>
          </p:nvPr>
        </p:nvSpPr>
        <p:spPr/>
        <p:txBody>
          <a:bodyPr>
            <a:normAutofit fontScale="92500"/>
          </a:bodyPr>
          <a:lstStyle/>
          <a:p>
            <a:r>
              <a:rPr lang="en-US" sz="2400" dirty="0"/>
              <a:t>Six games against divisional opponents — two games per team, one at home and one on the road.</a:t>
            </a:r>
          </a:p>
          <a:p>
            <a:r>
              <a:rPr lang="en-US" sz="2400" dirty="0"/>
              <a:t>Four games against teams from a division within its conference — two games at home and two on the road.</a:t>
            </a:r>
          </a:p>
          <a:p>
            <a:r>
              <a:rPr lang="en-US" sz="2400" dirty="0"/>
              <a:t>Four games against teams from a division in the other conference— two games at home and two on the road.</a:t>
            </a:r>
          </a:p>
          <a:p>
            <a:r>
              <a:rPr lang="en-US" sz="2400" dirty="0"/>
              <a:t>Two games against teams from the two remaining divisions in its own conference — one game at home and one on the road. Matchups are based on division ranking from the previous season.</a:t>
            </a:r>
          </a:p>
          <a:p>
            <a:r>
              <a:rPr lang="en-US" sz="2400" dirty="0"/>
              <a:t>Each team has one bye week between Weeks 5 and 13. </a:t>
            </a:r>
            <a:endParaRPr lang="en-US" noProof="1"/>
          </a:p>
        </p:txBody>
      </p:sp>
    </p:spTree>
    <p:extLst>
      <p:ext uri="{BB962C8B-B14F-4D97-AF65-F5344CB8AC3E}">
        <p14:creationId xmlns:p14="http://schemas.microsoft.com/office/powerpoint/2010/main" val="1776377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Key considerations for the schedule</a:t>
            </a:r>
            <a:br>
              <a:rPr lang="en-US" dirty="0"/>
            </a:br>
            <a:endParaRPr lang="en-US" dirty="0"/>
          </a:p>
        </p:txBody>
      </p:sp>
      <p:sp>
        <p:nvSpPr>
          <p:cNvPr id="3" name="Content Placeholder 2"/>
          <p:cNvSpPr>
            <a:spLocks noGrp="1"/>
          </p:cNvSpPr>
          <p:nvPr>
            <p:ph idx="1"/>
          </p:nvPr>
        </p:nvSpPr>
        <p:spPr/>
        <p:txBody>
          <a:bodyPr/>
          <a:lstStyle/>
          <a:p>
            <a:r>
              <a:rPr lang="en-US" noProof="1"/>
              <a:t>Television scheduling</a:t>
            </a:r>
          </a:p>
          <a:p>
            <a:r>
              <a:rPr lang="en-US" noProof="1"/>
              <a:t>Holiday dates</a:t>
            </a:r>
          </a:p>
          <a:p>
            <a:r>
              <a:rPr lang="en-US" noProof="1"/>
              <a:t>Travel</a:t>
            </a:r>
          </a:p>
          <a:p>
            <a:r>
              <a:rPr lang="en-US" noProof="1"/>
              <a:t>Stadium availability</a:t>
            </a:r>
          </a:p>
          <a:p>
            <a:r>
              <a:rPr lang="en-US" noProof="1"/>
              <a:t>Competitive equity	</a:t>
            </a:r>
          </a:p>
        </p:txBody>
      </p:sp>
    </p:spTree>
    <p:extLst>
      <p:ext uri="{BB962C8B-B14F-4D97-AF65-F5344CB8AC3E}">
        <p14:creationId xmlns:p14="http://schemas.microsoft.com/office/powerpoint/2010/main" val="42673044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the schedule </a:t>
            </a:r>
            <a:br>
              <a:rPr lang="en-US" dirty="0"/>
            </a:br>
            <a:r>
              <a:rPr lang="en-US" dirty="0"/>
              <a:t>used to be done</a:t>
            </a:r>
            <a:br>
              <a:rPr lang="en-US" dirty="0"/>
            </a:br>
            <a:endParaRPr lang="en-US" dirty="0"/>
          </a:p>
        </p:txBody>
      </p:sp>
      <p:sp>
        <p:nvSpPr>
          <p:cNvPr id="3" name="Content Placeholder 2"/>
          <p:cNvSpPr>
            <a:spLocks noGrp="1"/>
          </p:cNvSpPr>
          <p:nvPr>
            <p:ph idx="1"/>
          </p:nvPr>
        </p:nvSpPr>
        <p:spPr/>
        <p:txBody>
          <a:bodyPr/>
          <a:lstStyle/>
          <a:p>
            <a:r>
              <a:rPr lang="en-US" noProof="1"/>
              <a:t>It took 11-12 weeks for a team to put the schedule together by hand. </a:t>
            </a:r>
          </a:p>
          <a:p>
            <a:r>
              <a:rPr lang="en-US" noProof="1"/>
              <a:t>1 game at a time created.</a:t>
            </a:r>
          </a:p>
          <a:p>
            <a:r>
              <a:rPr lang="en-US" noProof="1"/>
              <a:t>Linear</a:t>
            </a:r>
          </a:p>
          <a:p>
            <a:pPr marL="0" indent="0">
              <a:buNone/>
            </a:pPr>
            <a:r>
              <a:rPr lang="en-US" noProof="1"/>
              <a:t>	</a:t>
            </a:r>
          </a:p>
          <a:p>
            <a:endParaRPr lang="en-US" noProof="1"/>
          </a:p>
        </p:txBody>
      </p:sp>
    </p:spTree>
    <p:extLst>
      <p:ext uri="{BB962C8B-B14F-4D97-AF65-F5344CB8AC3E}">
        <p14:creationId xmlns:p14="http://schemas.microsoft.com/office/powerpoint/2010/main" val="11637560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Data Science has transformed the scheduling </a:t>
            </a:r>
            <a:br>
              <a:rPr lang="en-US" dirty="0"/>
            </a:br>
            <a:endParaRPr lang="en-US" dirty="0"/>
          </a:p>
        </p:txBody>
      </p:sp>
      <p:sp>
        <p:nvSpPr>
          <p:cNvPr id="3" name="Content Placeholder 2"/>
          <p:cNvSpPr>
            <a:spLocks noGrp="1"/>
          </p:cNvSpPr>
          <p:nvPr>
            <p:ph idx="1"/>
          </p:nvPr>
        </p:nvSpPr>
        <p:spPr/>
        <p:txBody>
          <a:bodyPr/>
          <a:lstStyle/>
          <a:p>
            <a:r>
              <a:rPr lang="en-US" noProof="1"/>
              <a:t>5 people 12 weeks for 256 games over 17 weeks.</a:t>
            </a:r>
          </a:p>
          <a:p>
            <a:r>
              <a:rPr lang="en-US" noProof="1"/>
              <a:t>Combinations are in the quadrillions</a:t>
            </a:r>
          </a:p>
          <a:p>
            <a:r>
              <a:rPr lang="en-US" noProof="1"/>
              <a:t>More than 50k viable schedules.</a:t>
            </a:r>
          </a:p>
          <a:p>
            <a:r>
              <a:rPr lang="en-US" noProof="1"/>
              <a:t>Parallel scheduling</a:t>
            </a:r>
          </a:p>
          <a:p>
            <a:r>
              <a:rPr lang="en-US" noProof="1"/>
              <a:t>Process takes 3 months with computers working 24 hrs a day.</a:t>
            </a:r>
          </a:p>
          <a:p>
            <a:endParaRPr lang="en-US" noProof="1"/>
          </a:p>
          <a:p>
            <a:endParaRPr lang="en-US" noProof="1"/>
          </a:p>
        </p:txBody>
      </p:sp>
    </p:spTree>
    <p:extLst>
      <p:ext uri="{BB962C8B-B14F-4D97-AF65-F5344CB8AC3E}">
        <p14:creationId xmlns:p14="http://schemas.microsoft.com/office/powerpoint/2010/main" val="1917241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noProof="1"/>
              <a:t>	</a:t>
            </a:r>
          </a:p>
        </p:txBody>
      </p:sp>
      <p:pic>
        <p:nvPicPr>
          <p:cNvPr id="6" name="Picture 5" descr="Chart, treemap chart&#10;&#10;Description automatically generated">
            <a:extLst>
              <a:ext uri="{FF2B5EF4-FFF2-40B4-BE49-F238E27FC236}">
                <a16:creationId xmlns:a16="http://schemas.microsoft.com/office/drawing/2014/main" id="{8E43732A-F787-CF41-A8ED-81EB20E3A8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54873"/>
            <a:ext cx="9144000" cy="4148254"/>
          </a:xfrm>
          <a:prstGeom prst="rect">
            <a:avLst/>
          </a:prstGeom>
        </p:spPr>
      </p:pic>
    </p:spTree>
    <p:extLst>
      <p:ext uri="{BB962C8B-B14F-4D97-AF65-F5344CB8AC3E}">
        <p14:creationId xmlns:p14="http://schemas.microsoft.com/office/powerpoint/2010/main" val="21820514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endParaRPr lang="en-US" dirty="0"/>
          </a:p>
        </p:txBody>
      </p:sp>
      <p:sp>
        <p:nvSpPr>
          <p:cNvPr id="3" name="Content Placeholder 2"/>
          <p:cNvSpPr>
            <a:spLocks noGrp="1"/>
          </p:cNvSpPr>
          <p:nvPr>
            <p:ph idx="1"/>
          </p:nvPr>
        </p:nvSpPr>
        <p:spPr/>
        <p:txBody>
          <a:bodyPr/>
          <a:lstStyle/>
          <a:p>
            <a:r>
              <a:rPr lang="en-US" noProof="1"/>
              <a:t>	</a:t>
            </a:r>
          </a:p>
        </p:txBody>
      </p:sp>
      <p:pic>
        <p:nvPicPr>
          <p:cNvPr id="5" name="Picture 4" descr="Text&#10;&#10;Description automatically generated">
            <a:extLst>
              <a:ext uri="{FF2B5EF4-FFF2-40B4-BE49-F238E27FC236}">
                <a16:creationId xmlns:a16="http://schemas.microsoft.com/office/drawing/2014/main" id="{87E7FE7B-7728-8043-BCDB-2CAE375B30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6507"/>
            <a:ext cx="9144000" cy="5172143"/>
          </a:xfrm>
          <a:prstGeom prst="rect">
            <a:avLst/>
          </a:prstGeom>
        </p:spPr>
      </p:pic>
    </p:spTree>
    <p:extLst>
      <p:ext uri="{BB962C8B-B14F-4D97-AF65-F5344CB8AC3E}">
        <p14:creationId xmlns:p14="http://schemas.microsoft.com/office/powerpoint/2010/main" val="2844858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br>
              <a:rPr lang="en-US" dirty="0"/>
            </a:br>
            <a:endParaRPr lang="en-US" dirty="0"/>
          </a:p>
        </p:txBody>
      </p:sp>
      <p:sp>
        <p:nvSpPr>
          <p:cNvPr id="3" name="Content Placeholder 2"/>
          <p:cNvSpPr>
            <a:spLocks noGrp="1"/>
          </p:cNvSpPr>
          <p:nvPr>
            <p:ph idx="1"/>
          </p:nvPr>
        </p:nvSpPr>
        <p:spPr/>
        <p:txBody>
          <a:bodyPr/>
          <a:lstStyle/>
          <a:p>
            <a:r>
              <a:rPr lang="en-US" noProof="1"/>
              <a:t>	</a:t>
            </a:r>
          </a:p>
        </p:txBody>
      </p:sp>
      <p:pic>
        <p:nvPicPr>
          <p:cNvPr id="5" name="Picture 4" descr="A picture containing calendar&#10;&#10;Description automatically generated">
            <a:extLst>
              <a:ext uri="{FF2B5EF4-FFF2-40B4-BE49-F238E27FC236}">
                <a16:creationId xmlns:a16="http://schemas.microsoft.com/office/drawing/2014/main" id="{E1CEE052-93A3-CD47-A2FE-0D8166D8A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08942"/>
            <a:ext cx="9144000" cy="4440115"/>
          </a:xfrm>
          <a:prstGeom prst="rect">
            <a:avLst/>
          </a:prstGeom>
        </p:spPr>
      </p:pic>
    </p:spTree>
    <p:extLst>
      <p:ext uri="{BB962C8B-B14F-4D97-AF65-F5344CB8AC3E}">
        <p14:creationId xmlns:p14="http://schemas.microsoft.com/office/powerpoint/2010/main" val="123213608"/>
      </p:ext>
    </p:extLst>
  </p:cSld>
  <p:clrMapOvr>
    <a:masterClrMapping/>
  </p:clrMapOvr>
</p:sld>
</file>

<file path=ppt/theme/theme1.xml><?xml version="1.0" encoding="utf-8"?>
<a:theme xmlns:a="http://schemas.openxmlformats.org/drawingml/2006/main" name="Office tema">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8D2CDCA6-1110-4466-805B-AA48607422A7}" vid="{763B0B83-4FAE-4C36-8422-28DA7950FAF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tema</Template>
  <TotalTime>490</TotalTime>
  <Words>647</Words>
  <Application>Microsoft Macintosh PowerPoint</Application>
  <PresentationFormat>On-screen Show (4:3)</PresentationFormat>
  <Paragraphs>108</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Trebuchet MS</vt:lpstr>
      <vt:lpstr>Office tema</vt:lpstr>
      <vt:lpstr>Data Science in  NFL Scheduling</vt:lpstr>
      <vt:lpstr>Overview of the schedule</vt:lpstr>
      <vt:lpstr>Key rules for the schedule </vt:lpstr>
      <vt:lpstr>Key considerations for the schedule </vt:lpstr>
      <vt:lpstr>How the schedule  used to be done </vt:lpstr>
      <vt:lpstr>How Data Science has transformed the scheduling  </vt:lpstr>
      <vt:lpstr>PowerPoint Presentation</vt:lpstr>
      <vt:lpstr> </vt:lpstr>
      <vt:lpstr> </vt:lpstr>
      <vt:lpstr> </vt:lpstr>
      <vt:lpstr> </vt:lpstr>
      <vt:lpstr>Text </vt:lpstr>
      <vt:lpstr>PowerPoint Presentation</vt:lpstr>
      <vt:lpstr>Sources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in NFL Scheduling</dc:title>
  <dc:creator>Mark Gonsalves</dc:creator>
  <cp:lastModifiedBy>Mark Gonsalves</cp:lastModifiedBy>
  <cp:revision>2</cp:revision>
  <dcterms:created xsi:type="dcterms:W3CDTF">2020-11-18T01:48:51Z</dcterms:created>
  <dcterms:modified xsi:type="dcterms:W3CDTF">2020-11-18T23:33:25Z</dcterms:modified>
</cp:coreProperties>
</file>

<file path=docProps/thumbnail.jpeg>
</file>